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f3ebef8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f3ebef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87c4bfe66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87c4bfe66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8062582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8062582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87c4bfe66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87c4bfe66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886509c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886509c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886509c0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886509c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886509c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886509c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886509c0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886509c0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886509c0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886509c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886509c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886509c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87c4bfe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87c4bfe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886509c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886509c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886509c0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886509c0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886509c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886509c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886509c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886509c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886509c0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886509c0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886509c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886509c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886509c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886509c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886509c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886509c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886509c0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886509c0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886509c0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886509c0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87c4bfe66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87c4bfe66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886509c0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886509c0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87c4bfe66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87c4bfe66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84ca621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84ca621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87c4bfe66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87c4bfe66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f3ebef8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f3ebef8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f3ebef8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7f3ebef8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84ca621c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84ca621c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87c4bfe66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87c4bfe66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2074300"/>
            <a:ext cx="82221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/>
              <a:t>JavaBeats</a:t>
            </a:r>
            <a:endParaRPr sz="72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3001550"/>
            <a:ext cx="82221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t" sz="1442"/>
              <a:t>G. Giacomotti,  A. Protti Melano,  R. Schifano</a:t>
            </a:r>
            <a:endParaRPr sz="1442"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33823" l="0" r="7002" t="0"/>
          <a:stretch/>
        </p:blipFill>
        <p:spPr>
          <a:xfrm>
            <a:off x="6196800" y="2365013"/>
            <a:ext cx="1845076" cy="16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3700575" y="1489300"/>
            <a:ext cx="434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2023-2024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Programmazione ad Oggetti ed Ingegneria del Software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98100" y="1435450"/>
            <a:ext cx="341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PROGETTO-B24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I Cavalieri del Polimorfismo</a:t>
            </a:r>
            <a:r>
              <a:rPr lang="it"/>
              <a:t>: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1156225"/>
            <a:ext cx="8520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400"/>
              <a:t>Un aspetto fondamentale dell'implementazione è l'utilizzo del polimorfismo per gestire oggetti di diversi tipi in modo efficace.</a:t>
            </a:r>
            <a:endParaRPr sz="1400"/>
          </a:p>
        </p:txBody>
      </p:sp>
      <p:sp>
        <p:nvSpPr>
          <p:cNvPr id="164" name="Google Shape;164;p22"/>
          <p:cNvSpPr txBox="1"/>
          <p:nvPr/>
        </p:nvSpPr>
        <p:spPr>
          <a:xfrm>
            <a:off x="311700" y="3524775"/>
            <a:ext cx="6916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L'utilizzo del polimorfismo e dei concetti di ereditarietà ci consente di scrivere codice più pulito, modulare e flessibile, facilitando la manutenibilità e l'estensibilità del nostro progetto di lettore musicale.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21687" l="42415" r="24665" t="50624"/>
          <a:stretch/>
        </p:blipFill>
        <p:spPr>
          <a:xfrm>
            <a:off x="3809050" y="1893800"/>
            <a:ext cx="2305449" cy="148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5429" l="4985" r="61187" t="63682"/>
          <a:stretch/>
        </p:blipFill>
        <p:spPr>
          <a:xfrm>
            <a:off x="942488" y="1807963"/>
            <a:ext cx="2369024" cy="165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21687" l="76760" r="3346" t="50624"/>
          <a:stretch/>
        </p:blipFill>
        <p:spPr>
          <a:xfrm>
            <a:off x="6612062" y="1893788"/>
            <a:ext cx="1393249" cy="14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4572000" y="410000"/>
            <a:ext cx="42603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Architettura e Design</a:t>
            </a:r>
            <a:r>
              <a:rPr lang="it"/>
              <a:t>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UML di Dominio</a:t>
            </a:r>
            <a:endParaRPr b="1" sz="2000"/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2600" l="2865" r="2572" t="14045"/>
          <a:stretch/>
        </p:blipFill>
        <p:spPr>
          <a:xfrm>
            <a:off x="119050" y="100725"/>
            <a:ext cx="6969749" cy="470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4572000" y="791000"/>
            <a:ext cx="42603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Architettura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 Design: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Struttura del</a:t>
            </a:r>
            <a:endParaRPr b="1"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Database</a:t>
            </a:r>
            <a:endParaRPr b="1" sz="20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75"/>
            <a:ext cx="6966849" cy="4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</a:t>
            </a:r>
            <a:r>
              <a:rPr lang="it"/>
              <a:t>: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967900" y="3788025"/>
            <a:ext cx="33894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" name="Google Shape;189;p25"/>
          <p:cNvGrpSpPr/>
          <p:nvPr/>
        </p:nvGrpSpPr>
        <p:grpSpPr>
          <a:xfrm>
            <a:off x="1185031" y="886443"/>
            <a:ext cx="6773955" cy="3675489"/>
            <a:chOff x="209025" y="204438"/>
            <a:chExt cx="8725950" cy="4734625"/>
          </a:xfrm>
        </p:grpSpPr>
        <p:pic>
          <p:nvPicPr>
            <p:cNvPr id="190" name="Google Shape;190;p25"/>
            <p:cNvPicPr preferRelativeResize="0"/>
            <p:nvPr/>
          </p:nvPicPr>
          <p:blipFill rotWithShape="1">
            <a:blip r:embed="rId3">
              <a:alphaModFix/>
            </a:blip>
            <a:srcRect b="0" l="3575" r="3565" t="0"/>
            <a:stretch/>
          </p:blipFill>
          <p:spPr>
            <a:xfrm>
              <a:off x="209025" y="204438"/>
              <a:ext cx="1695975" cy="383915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  <p:pic>
          <p:nvPicPr>
            <p:cNvPr id="191" name="Google Shape;191;p25"/>
            <p:cNvPicPr preferRelativeResize="0"/>
            <p:nvPr/>
          </p:nvPicPr>
          <p:blipFill rotWithShape="1">
            <a:blip r:embed="rId4">
              <a:alphaModFix/>
            </a:blip>
            <a:srcRect b="22714" l="0" r="0" t="0"/>
            <a:stretch/>
          </p:blipFill>
          <p:spPr>
            <a:xfrm>
              <a:off x="2095500" y="204438"/>
              <a:ext cx="6839475" cy="191165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  <p:pic>
          <p:nvPicPr>
            <p:cNvPr id="192" name="Google Shape;19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5500" y="2285108"/>
              <a:ext cx="6839475" cy="1758480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  <p:pic>
          <p:nvPicPr>
            <p:cNvPr id="193" name="Google Shape;19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9037" y="4194488"/>
              <a:ext cx="8725926" cy="744575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94" name="Google Shape;194;p25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Login e Registrazione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611537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1" name="Google Shape;201;p26"/>
          <p:cNvGrpSpPr/>
          <p:nvPr/>
        </p:nvGrpSpPr>
        <p:grpSpPr>
          <a:xfrm>
            <a:off x="717700" y="1240775"/>
            <a:ext cx="7708626" cy="3277000"/>
            <a:chOff x="612037" y="1241500"/>
            <a:chExt cx="7708626" cy="3277000"/>
          </a:xfrm>
        </p:grpSpPr>
        <p:pic>
          <p:nvPicPr>
            <p:cNvPr id="202" name="Google Shape;202;p26"/>
            <p:cNvPicPr preferRelativeResize="0"/>
            <p:nvPr/>
          </p:nvPicPr>
          <p:blipFill rotWithShape="1">
            <a:blip r:embed="rId3">
              <a:alphaModFix/>
            </a:blip>
            <a:srcRect b="1589" l="20828" r="20828" t="2061"/>
            <a:stretch/>
          </p:blipFill>
          <p:spPr>
            <a:xfrm>
              <a:off x="4794238" y="1242962"/>
              <a:ext cx="3526426" cy="3275537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  <p:pic>
          <p:nvPicPr>
            <p:cNvPr id="203" name="Google Shape;203;p26"/>
            <p:cNvPicPr preferRelativeResize="0"/>
            <p:nvPr/>
          </p:nvPicPr>
          <p:blipFill rotWithShape="1">
            <a:blip r:embed="rId4">
              <a:alphaModFix/>
            </a:blip>
            <a:srcRect b="5823" l="24042" r="24042" t="8028"/>
            <a:stretch/>
          </p:blipFill>
          <p:spPr>
            <a:xfrm>
              <a:off x="612037" y="1241500"/>
              <a:ext cx="3509362" cy="3275551"/>
            </a:xfrm>
            <a:prstGeom prst="rect">
              <a:avLst/>
            </a:prstGeom>
            <a:noFill/>
            <a:ln>
              <a:noFill/>
            </a:ln>
            <a:effectLst>
              <a:outerShdw blurRad="142875" rotWithShape="0" algn="bl" dir="5400000" dist="9525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04" name="Google Shape;204;p26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Homepage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5967900" y="3788025"/>
            <a:ext cx="32904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1898100" y="789200"/>
            <a:ext cx="6986698" cy="383551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12" name="Google Shape;212;p27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Playlist dei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preferiti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5967900" y="3788025"/>
            <a:ext cx="33696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2733"/>
          <a:stretch/>
        </p:blipFill>
        <p:spPr>
          <a:xfrm>
            <a:off x="1898100" y="789200"/>
            <a:ext cx="6986702" cy="382261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20" name="Google Shape;220;p28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Playlist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5967900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1898100" y="789200"/>
            <a:ext cx="6986702" cy="38355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28" name="Google Shape;228;p29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Playlist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specifica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5967900" y="3788025"/>
            <a:ext cx="33795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0" l="0" r="0" t="2997"/>
          <a:stretch/>
        </p:blipFill>
        <p:spPr>
          <a:xfrm>
            <a:off x="1898100" y="789200"/>
            <a:ext cx="6986702" cy="3812373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36" name="Google Shape;236;p30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Playlist e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modifica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60029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3353"/>
          <a:stretch/>
        </p:blipFill>
        <p:spPr>
          <a:xfrm>
            <a:off x="1898100" y="789200"/>
            <a:ext cx="6985373" cy="37974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44" name="Google Shape;244;p31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Introduzione: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45125" y="1017800"/>
            <a:ext cx="85206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JavaBeats:</a:t>
            </a:r>
            <a:r>
              <a:rPr lang="it"/>
              <a:t>	</a:t>
            </a:r>
            <a:r>
              <a:rPr lang="it"/>
              <a:t>Lettore Musicale per utenti e artisti implementato in Java.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45451" l="0" r="0" t="6360"/>
          <a:stretch/>
        </p:blipFill>
        <p:spPr>
          <a:xfrm>
            <a:off x="0" y="2061750"/>
            <a:ext cx="5882099" cy="28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044450" y="1785450"/>
            <a:ext cx="48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Giorgio Giacomotti		</a:t>
            </a: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Roberto Schifano		Alessia Protti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160950" y="1785450"/>
            <a:ext cx="2331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SVILUPPATO DA: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 Cavalieri del Polimorfismo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Ricerca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60169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1898100" y="789200"/>
            <a:ext cx="6986702" cy="380190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52" name="Google Shape;252;p32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Coda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60239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2931"/>
          <a:stretch/>
        </p:blipFill>
        <p:spPr>
          <a:xfrm>
            <a:off x="1898100" y="789200"/>
            <a:ext cx="6986702" cy="381489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60" name="Google Shape;260;p33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Profilo utente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610797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/>
          </a:blip>
          <a:srcRect b="0" l="0" r="0" t="2931"/>
          <a:stretch/>
        </p:blipFill>
        <p:spPr>
          <a:xfrm>
            <a:off x="1898100" y="789200"/>
            <a:ext cx="6986702" cy="3814927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68" name="Google Shape;268;p34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Profilo utente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e modifica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6171000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2780"/>
          <a:stretch/>
        </p:blipFill>
        <p:spPr>
          <a:xfrm>
            <a:off x="1898100" y="789200"/>
            <a:ext cx="6995827" cy="38257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76" name="Google Shape;276;p35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Profilo artista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61360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0" l="0" r="0" t="2931"/>
          <a:stretch/>
        </p:blipFill>
        <p:spPr>
          <a:xfrm>
            <a:off x="1898100" y="789200"/>
            <a:ext cx="6986702" cy="381489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84" name="Google Shape;284;p36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Album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614297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0" r="0" t="3128"/>
          <a:stretch/>
        </p:blipFill>
        <p:spPr>
          <a:xfrm>
            <a:off x="1898100" y="789200"/>
            <a:ext cx="6986702" cy="380717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292" name="Google Shape;292;p37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Creazione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album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60034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b="0" l="0" r="0" t="2733"/>
          <a:stretch/>
        </p:blipFill>
        <p:spPr>
          <a:xfrm>
            <a:off x="1898100" y="789200"/>
            <a:ext cx="6986702" cy="382261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300" name="Google Shape;300;p38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Album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specifico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6185025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0" l="0" r="0" t="2799"/>
          <a:stretch/>
        </p:blipFill>
        <p:spPr>
          <a:xfrm>
            <a:off x="1898100" y="789200"/>
            <a:ext cx="6986702" cy="3820103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308" name="Google Shape;308;p39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Podcast</a:t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6150150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0" l="0" r="0" t="2600"/>
          <a:stretch/>
        </p:blipFill>
        <p:spPr>
          <a:xfrm>
            <a:off x="1898100" y="789200"/>
            <a:ext cx="6986702" cy="382782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316" name="Google Shape;316;p40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Creazione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Podcast</a:t>
            </a:r>
            <a:endParaRPr b="1" sz="2000"/>
          </a:p>
        </p:txBody>
      </p:sp>
      <p:sp>
        <p:nvSpPr>
          <p:cNvPr id="322" name="Google Shape;322;p41"/>
          <p:cNvSpPr/>
          <p:nvPr/>
        </p:nvSpPr>
        <p:spPr>
          <a:xfrm>
            <a:off x="6136000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 b="0" l="0" r="0" t="2733"/>
          <a:stretch/>
        </p:blipFill>
        <p:spPr>
          <a:xfrm>
            <a:off x="1898100" y="789200"/>
            <a:ext cx="6986702" cy="3822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324" name="Google Shape;324;p41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Contesto e Motivazione</a:t>
            </a:r>
            <a:r>
              <a:rPr lang="it"/>
              <a:t>: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Il progetto “JavaBeats” nasce dall’idea di avere un software per la gestione di file audio in formato mp3.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L’argomento del progetto è stato scelto in base alla familiarità dei creatori con l’ambiente in quanto assidui fruitori di contenuti musicali.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400"/>
              <a:t>Contesto, motivazione e ricerca delle necessità di progetto sono definite in dettaglio nel documento “Visione.docx”.</a:t>
            </a:r>
            <a:endParaRPr/>
          </a:p>
        </p:txBody>
      </p:sp>
      <p:sp>
        <p:nvSpPr>
          <p:cNvPr id="106" name="Google Shape;106;p15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Funzionalità: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Podcast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specifico</a:t>
            </a:r>
            <a:endParaRPr b="1" sz="2000"/>
          </a:p>
        </p:txBody>
      </p:sp>
      <p:sp>
        <p:nvSpPr>
          <p:cNvPr id="330" name="Google Shape;330;p42"/>
          <p:cNvSpPr/>
          <p:nvPr/>
        </p:nvSpPr>
        <p:spPr>
          <a:xfrm>
            <a:off x="6132700" y="3788025"/>
            <a:ext cx="3176100" cy="110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 b="0" l="0" r="0" t="2600"/>
          <a:stretch/>
        </p:blipFill>
        <p:spPr>
          <a:xfrm>
            <a:off x="1898100" y="789200"/>
            <a:ext cx="6986702" cy="382782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332" name="Google Shape;332;p42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Testing</a:t>
            </a:r>
            <a:r>
              <a:rPr lang="it"/>
              <a:t>: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Abbiamo effettuato i seguenti test usando la versione 4 di JUnit.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Sul profilo: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Riuscita o fallimento del login.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Riuscita o fallimento della registrazione.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Riuscita o fallimento dell’inserimento di mail e password.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Sull’ audio: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Riuscita o fallimento dell’inserimento di un file mp3 a seconda dei suoi metadata.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Unified Process: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229875"/>
            <a:ext cx="85206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Abbiamo adottato il processo Unified Process (UP) per guidare il nostro processo di sviluppo software. Questo approccio iterativo e incrementale ci ha permesso di affrontare efficacemente i requisiti in evoluzione del progetto e di gestire le complessità del nostro sistema in modo flessibile.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6027125" y="3846525"/>
            <a:ext cx="31761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1113988" y="2634825"/>
            <a:ext cx="6916025" cy="1366600"/>
            <a:chOff x="1114000" y="2438475"/>
            <a:chExt cx="6916025" cy="1366600"/>
          </a:xfrm>
        </p:grpSpPr>
        <p:pic>
          <p:nvPicPr>
            <p:cNvPr id="115" name="Google Shape;115;p16"/>
            <p:cNvPicPr preferRelativeResize="0"/>
            <p:nvPr/>
          </p:nvPicPr>
          <p:blipFill rotWithShape="1">
            <a:blip r:embed="rId3">
              <a:alphaModFix/>
            </a:blip>
            <a:srcRect b="52701" l="1933" r="2837" t="22208"/>
            <a:stretch/>
          </p:blipFill>
          <p:spPr>
            <a:xfrm>
              <a:off x="1114000" y="2438475"/>
              <a:ext cx="6916025" cy="136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6"/>
            <p:cNvSpPr/>
            <p:nvPr/>
          </p:nvSpPr>
          <p:spPr>
            <a:xfrm>
              <a:off x="1282500" y="3293525"/>
              <a:ext cx="1485600" cy="392400"/>
            </a:xfrm>
            <a:prstGeom prst="parallelogram">
              <a:avLst>
                <a:gd fmla="val 51790" name="adj"/>
              </a:avLst>
            </a:prstGeom>
            <a:solidFill>
              <a:srgbClr val="E60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@Ideazione</a:t>
              </a:r>
              <a:endParaRPr b="1" i="1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943775" y="3293525"/>
              <a:ext cx="1485600" cy="392400"/>
            </a:xfrm>
            <a:prstGeom prst="parallelogram">
              <a:avLst>
                <a:gd fmla="val 51790" name="adj"/>
              </a:avLst>
            </a:prstGeom>
            <a:solidFill>
              <a:srgbClr val="F893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@Elaborazione</a:t>
              </a:r>
              <a:endParaRPr b="1" i="1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4572000" y="3293525"/>
              <a:ext cx="1485600" cy="392400"/>
            </a:xfrm>
            <a:prstGeom prst="parallelogram">
              <a:avLst>
                <a:gd fmla="val 51790" name="adj"/>
              </a:avLst>
            </a:prstGeom>
            <a:solidFill>
              <a:srgbClr val="0BA0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@Costruzione</a:t>
              </a:r>
              <a:endParaRPr b="1" i="1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233275" y="3293525"/>
              <a:ext cx="1485600" cy="392400"/>
            </a:xfrm>
            <a:prstGeom prst="parallelogram">
              <a:avLst>
                <a:gd fmla="val 51790" name="adj"/>
              </a:avLst>
            </a:prstGeom>
            <a:solidFill>
              <a:srgbClr val="018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" sz="1000" u="sng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@Transizione</a:t>
              </a:r>
              <a:endParaRPr b="1" i="1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0" name="Google Shape;120;p16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Requisiti del Progetto</a:t>
            </a:r>
            <a:r>
              <a:rPr lang="it"/>
              <a:t>: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Lo scopo del progetto è quello di sviluppare un lettore musicale utilizzando il linguaggio di programmazione ad oggetti Java.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Il software deve essere in grado di gestire due classi di audio distinte: Canzoni e Episodi.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Gli audio possono essere organizzati in tre tipi di collezioni distinte: Album, Playlist e Podcast. In particolare gli Album conterranno Canzoni, i Podcast conterranno Episodi mentre le Playlist potranno racchiudere entrambe le tipologie di audio.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Il software deve prevedere due tipi di utilizzatori: Utenti e Artisti.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Gli Utenti hanno la possibilità di ascoltare audio e creare Playlist.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/>
              <a:t>Gli Artisti hanno la possibilità di caricare audio e creare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Album e Podcast, oltre ai privilegi garantiti agli Utenti.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Scopo del prodotto, descrizione generale e requisiti specifici sono definiti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in dettaglio nel documento “Specifica dei Requisiti.docx”.</a:t>
            </a:r>
            <a:endParaRPr sz="1400"/>
          </a:p>
        </p:txBody>
      </p:sp>
      <p:sp>
        <p:nvSpPr>
          <p:cNvPr id="127" name="Google Shape;127;p17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Casi d’Uso: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Nel processo Unified Process (UP)</a:t>
            </a:r>
            <a:r>
              <a:rPr lang="it"/>
              <a:t>,</a:t>
            </a:r>
            <a:r>
              <a:rPr lang="it"/>
              <a:t> i casi d'uso fungono da guida</a:t>
            </a:r>
            <a:r>
              <a:rPr lang="it"/>
              <a:t>, rappresentando </a:t>
            </a:r>
            <a:r>
              <a:rPr lang="it"/>
              <a:t>le interazioni degli utenti con il sistema e definendo i requisiti funzionali.</a:t>
            </a:r>
            <a:endParaRPr/>
          </a:p>
          <a:p>
            <a:pPr indent="-325755" lvl="0" marL="13716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Registrazione e Accesso;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Modifica Profilo;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Modifica di Privilegi Utente/Artista;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Gestione di Album;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Gestione di Podcast;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Gestione di Playlist;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Riproduzione di Tracce Audio;</a:t>
            </a:r>
            <a:endParaRPr/>
          </a:p>
          <a:p>
            <a:pPr indent="-325755" lvl="0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it"/>
              <a:t>Ricerca.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I casi d’uso distinti per scenario sono definiti in dettaglio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nel documento “Casi d’Uso.docx”.</a:t>
            </a:r>
            <a:endParaRPr/>
          </a:p>
        </p:txBody>
      </p:sp>
      <p:sp>
        <p:nvSpPr>
          <p:cNvPr id="134" name="Google Shape;134;p18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Casi d’Uso: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Diagramma dei Casi d’Uso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2011" l="0" r="0" t="6161"/>
          <a:stretch/>
        </p:blipFill>
        <p:spPr>
          <a:xfrm>
            <a:off x="152400" y="726700"/>
            <a:ext cx="8839199" cy="32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Progettazione: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it" sz="2325">
                <a:solidFill>
                  <a:schemeClr val="dk1"/>
                </a:solidFill>
              </a:rPr>
              <a:t>Model-View-Controller MVC</a:t>
            </a:r>
            <a:r>
              <a:rPr lang="it" sz="1395"/>
              <a:t>:</a:t>
            </a:r>
            <a:endParaRPr sz="13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it" sz="1395"/>
              <a:t>Il nostro sistema è stato progettato seguendo il modello architetturale Model-View-Controller (MVC). Questo modello ci ha fornito una struttura chiara per separare i dati di dominio (Model), la logica di presentazione (View) e la logica di controllo (Controller), migliorando la modularità e la manutenibilità del nostro codice.</a:t>
            </a:r>
            <a:endParaRPr sz="13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sz="1963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it" sz="2325">
                <a:solidFill>
                  <a:schemeClr val="dk1"/>
                </a:solidFill>
              </a:rPr>
              <a:t>Data Access Object DAO:</a:t>
            </a:r>
            <a:endParaRPr sz="13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it" sz="1395"/>
              <a:t>Abbiamo implementato elementi DAO per gestire l'accesso ai dati nel nostro sistema. Questi oggetti DAO forniscono un'interfaccia standard per interagire con la fonte dati sottostante e isolano la logica di accesso ai dati dal resto dell'applicazione, migliorando la scalabilità e la</a:t>
            </a:r>
            <a:endParaRPr sz="13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it" sz="1395"/>
              <a:t>manutenibilità del nostro sistema.</a:t>
            </a:r>
            <a:endParaRPr/>
          </a:p>
        </p:txBody>
      </p:sp>
      <p:sp>
        <p:nvSpPr>
          <p:cNvPr id="148" name="Google Shape;148;p20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Implementazione</a:t>
            </a:r>
            <a:r>
              <a:rPr lang="it"/>
              <a:t>: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Abbiamo utilizzato il linguaggio di programmazione Java insieme al framework JavaFX (e a piccoli inserti in CSS) per sviluppare un'interfaccia utente grafica intuitiva e coinvolgente.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La persistenza dei dati viene garantita grazie ad un database MySQL accessibile grazie ad oggetti DAO.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5992325" y="3846525"/>
            <a:ext cx="31761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12" y="3080575"/>
            <a:ext cx="8083976" cy="1563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95250">
              <a:srgbClr val="000000">
                <a:alpha val="70000"/>
              </a:srgbClr>
            </a:outerShdw>
          </a:effectLst>
        </p:spPr>
      </p:pic>
      <p:sp>
        <p:nvSpPr>
          <p:cNvPr id="157" name="Google Shape;157;p21"/>
          <p:cNvSpPr txBox="1"/>
          <p:nvPr>
            <p:ph idx="4294967295" type="subTitle"/>
          </p:nvPr>
        </p:nvSpPr>
        <p:spPr>
          <a:xfrm>
            <a:off x="0" y="4877225"/>
            <a:ext cx="91440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t" sz="942">
                <a:solidFill>
                  <a:schemeClr val="lt1"/>
                </a:solidFill>
              </a:rPr>
              <a:t>G. Giacomotti,  A. Protti Melano,  R. Schifano</a:t>
            </a:r>
            <a:endParaRPr sz="94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